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309" r:id="rId5"/>
    <p:sldId id="279" r:id="rId6"/>
    <p:sldId id="340" r:id="rId7"/>
    <p:sldId id="281" r:id="rId8"/>
    <p:sldId id="332" r:id="rId9"/>
    <p:sldId id="259" r:id="rId10"/>
    <p:sldId id="286" r:id="rId11"/>
    <p:sldId id="267" r:id="rId12"/>
    <p:sldId id="268" r:id="rId13"/>
    <p:sldId id="269" r:id="rId14"/>
    <p:sldId id="310" r:id="rId15"/>
    <p:sldId id="311" r:id="rId16"/>
    <p:sldId id="312" r:id="rId17"/>
    <p:sldId id="273" r:id="rId18"/>
    <p:sldId id="270" r:id="rId19"/>
    <p:sldId id="271" r:id="rId20"/>
    <p:sldId id="274" r:id="rId21"/>
    <p:sldId id="275" r:id="rId22"/>
    <p:sldId id="276" r:id="rId23"/>
    <p:sldId id="290" r:id="rId24"/>
    <p:sldId id="291" r:id="rId25"/>
    <p:sldId id="292" r:id="rId26"/>
    <p:sldId id="287" r:id="rId27"/>
    <p:sldId id="305" r:id="rId28"/>
    <p:sldId id="306" r:id="rId29"/>
    <p:sldId id="307" r:id="rId30"/>
    <p:sldId id="296" r:id="rId31"/>
    <p:sldId id="300" r:id="rId32"/>
    <p:sldId id="301" r:id="rId33"/>
    <p:sldId id="302" r:id="rId34"/>
    <p:sldId id="303" r:id="rId35"/>
    <p:sldId id="304" r:id="rId36"/>
    <p:sldId id="288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289" r:id="rId47"/>
    <p:sldId id="283" r:id="rId48"/>
    <p:sldId id="322" r:id="rId49"/>
    <p:sldId id="333" r:id="rId50"/>
    <p:sldId id="323" r:id="rId51"/>
    <p:sldId id="334" r:id="rId52"/>
    <p:sldId id="324" r:id="rId53"/>
    <p:sldId id="335" r:id="rId54"/>
    <p:sldId id="325" r:id="rId55"/>
    <p:sldId id="336" r:id="rId56"/>
    <p:sldId id="326" r:id="rId57"/>
    <p:sldId id="337" r:id="rId58"/>
    <p:sldId id="327" r:id="rId59"/>
    <p:sldId id="338" r:id="rId60"/>
    <p:sldId id="284" r:id="rId61"/>
    <p:sldId id="328" r:id="rId62"/>
    <p:sldId id="331" r:id="rId63"/>
    <p:sldId id="33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45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8A6-ED20-D948-8684-ACA116CC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8786-D641-2945-B950-45DFE751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69F2-C8EB-9947-BF30-D242C08D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387B-7395-B84B-A6C9-FCE50ABE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8AD3-550C-5044-9FAB-F5CFA813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E12-7CF2-D94E-9203-73053602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A5C7-CFDB-C244-8433-44904094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6B61-2507-F74F-9B34-A69DCAE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BA220-86DD-4B4C-AEF6-A897EF7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152-48F3-C641-AF9C-27329351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B91B3-64B1-5742-8D81-0509A3AC5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880D1-9A47-CB48-B70F-6DAB0AE51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37-D75B-A540-8300-D0533E1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CF3A-6FF9-8747-AE55-634679C0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3C3C-861F-3142-943C-1425D9A9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E46-E05B-C946-A91C-C865D8E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solidFill>
                  <a:schemeClr val="bg1">
                    <a:lumMod val="50000"/>
                  </a:schemeClr>
                </a:solidFill>
                <a:latin typeface="Optima" panose="0200050306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719E-F176-F14B-902C-3F1AE0F5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4CCF-7CD7-A94A-8659-4E07297D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5C36-B41F-064D-B949-408A727A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F723-506E-8544-9A38-DC716CCE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EE6-D3B3-0842-A4ED-2AB9A01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013B-6780-4A4C-A245-F7DB4670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ABB4-6545-E148-80E1-5874B750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4E62-5DD9-2445-A2E8-EC94628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3E2E-1337-AC4B-9685-7B97B59F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6C71-8586-894D-B41E-BA3762B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1360-505A-8943-B16B-AF430DFE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9F6C-17A8-254F-B5DD-2BE5C120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DA6F-9C22-5B4D-A213-D3CB0D5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0760-00CE-A141-8593-F43C0D1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3AD34-F187-DF46-86FC-F3D5598E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7C13-35F6-0548-A761-8F834B2A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5C97-1FEA-1040-98A7-8A3B97D2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A033-D45A-1749-B02E-BC6C83C8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C1DCD-4FDE-DE40-B47B-972A8109B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98DC2-936F-BA49-8014-CE89B325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527A-FF63-D440-9AAF-48CDD42E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7E63-CC56-1041-B9BE-C44C45D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9F45A-C27D-7D40-A4EA-6EC15FF4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165E-23C7-304C-BEB3-455FB8E9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8FF6-FB47-2045-9670-3D44CF9C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A03C0-CF66-284C-ADE1-4C64D8C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60185-D77F-664B-A280-BE0BA28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E664-9804-6549-8ADD-A3C43EE5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65861-5778-684E-83B7-77475CE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3ED5-B9AD-A449-854F-5472F5F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B5B-D457-AC4F-9EA4-7B9E41F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7C72-6205-3F4B-A7D0-E0AF2558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464F-2441-3D44-A468-4CEB587C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9B03-8F25-C243-BCF1-63A658E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C4AB-F864-FA46-9175-B0C9A0E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EDB4-1CAF-FA40-8BE3-F9FCC9F9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8F53-F379-854C-85EF-C2A4C2B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83CFC-A805-934E-85E2-44732A70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4301B-3396-1549-AAAE-0F2E75EE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6C93-048F-E04C-A697-74E7B5CF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F8AF-0636-8243-A68B-6C1966D2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5CFB-4885-E14D-AC1F-E87758B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BA5E-750D-BF48-BFF5-F582C1ED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15148-24BD-0049-B94E-049101AF8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53E4-269A-E544-A730-FE78C8E8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10BD-2508-FE46-9B9A-32E84D03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F61A-34F6-DC47-AE2B-1A2EF994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Nye200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Lawson200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Boehm200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CoEv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npub.com/notesondesigncomplexity/OEBPS/chap08.xhtml#DesignByBuzzwor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npub.com/notesondesigncomplexity/OEBPS/chap08.xhtml#DesignByBuzzword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Boomerang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9.xhtml#CherryPicking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7.xhtml#SolutionLookingFor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9.xhtml#ResourceCommitment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8.xhtml#DesignByBuzzword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ResourceSignature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DesignByBuzzword" TargetMode="External"/><Relationship Id="rId5" Type="http://schemas.openxmlformats.org/officeDocument/2006/relationships/hyperlink" Target="https://leanpub.com/notesondesigncomplexity/OEBPS/chap07.xhtml#SolutionLookingForProblem" TargetMode="External"/><Relationship Id="rId4" Type="http://schemas.openxmlformats.org/officeDocument/2006/relationships/hyperlink" Target="https://leanpub.com/notesondesigncomplexity/OEBPS/chap07.xhtml#CoEvolu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4810-8FE7-AD4A-972B-E20EC1A7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E606C95-1A87-8D4A-8CB9-E75AEB1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487" y="4666737"/>
            <a:ext cx="10515600" cy="188954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Željko Obrenović, Erik Stolterman </a:t>
            </a:r>
          </a:p>
          <a:p>
            <a:r>
              <a:rPr lang="en-US" dirty="0">
                <a:solidFill>
                  <a:schemeClr val="tx1"/>
                </a:solidFill>
              </a:rPr>
              <a:t>@zeljko_obren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https://obren.info/ 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https://obren.info/books/designinstability.pdf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DB61-F59C-004C-8674-194E478B4060}"/>
              </a:ext>
            </a:extLst>
          </p:cNvPr>
          <p:cNvSpPr/>
          <p:nvPr/>
        </p:nvSpPr>
        <p:spPr>
          <a:xfrm>
            <a:off x="818971" y="3614296"/>
            <a:ext cx="11003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atin typeface="TheSans B7Bold" charset="0"/>
                <a:ea typeface="TheSans B7Bold" charset="0"/>
                <a:cs typeface="TheSans B7Bold" charset="0"/>
              </a:rPr>
              <a:t>Universal  Patterns of Design Dynamics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53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Situation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2DC22-E384-7B4B-A52E-219C182DF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766651"/>
            <a:ext cx="3171998" cy="304511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5E0B6CA-8415-3B4C-AF7F-859A52CD20AD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7A87-58A0-E14D-A75A-6746B4E8A248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F7A6-2CD1-D44B-AB20-AA214D10620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236290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871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Co-Evolution of Problem-Solution</a:t>
            </a:r>
            <a:br>
              <a:rPr lang="en-US" dirty="0"/>
            </a:br>
            <a:r>
              <a:rPr lang="en-US" sz="2700" b="0" i="1" dirty="0"/>
              <a:t>“If you want to change something, you need to understand it, if you want to understand something you need to change it.” (Gravemeijer and Cobb 2006)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591"/>
            <a:ext cx="10515600" cy="3763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A design situation and designer’s </a:t>
            </a:r>
            <a:r>
              <a:rPr lang="en-US" b="1" dirty="0"/>
              <a:t>understanding of the design situation </a:t>
            </a:r>
            <a:r>
              <a:rPr lang="en-US" dirty="0"/>
              <a:t>(problem definition) changes and evolves </a:t>
            </a:r>
            <a:r>
              <a:rPr lang="en-US" b="1" dirty="0"/>
              <a:t>in parallel </a:t>
            </a:r>
            <a:r>
              <a:rPr lang="en-US" dirty="0"/>
              <a:t>and under the influence of </a:t>
            </a:r>
            <a:r>
              <a:rPr lang="en-US" b="1" dirty="0"/>
              <a:t>design outcome </a:t>
            </a:r>
            <a:r>
              <a:rPr lang="en-US" dirty="0"/>
              <a:t>and designer’s understating of potential design outcomes (design solutions).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Problem–Solution Flux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Topics</a:t>
            </a:r>
            <a:r>
              <a:rPr lang="en-US" dirty="0"/>
              <a:t>: problems solving, problem setting, prototyping, iterative development, agile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97290-2045-6549-9BEE-93A0592BD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276" y="3627570"/>
            <a:ext cx="4398246" cy="21276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5A23ED8-8139-BA4C-B495-5C175E3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705" y="2785992"/>
            <a:ext cx="1296435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57FC844-A043-8D4A-9FE3-E14D713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4789925"/>
            <a:ext cx="1294162" cy="168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7F5616-F320-3746-AFA7-F5F38E82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581" y="4789925"/>
            <a:ext cx="1242559" cy="18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98261E-01F6-4445-B823-E7281D87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374" y="4789925"/>
            <a:ext cx="1238668" cy="189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EAABE82-49EC-C445-9BE2-4B614669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2785993"/>
            <a:ext cx="1294162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BABEDBE-E662-CC40-9720-698ACC7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106" y="2784607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8D81-279E-7446-9E48-1D5E0010A4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62" y="4757201"/>
            <a:ext cx="1436151" cy="1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</a:t>
            </a:r>
            <a:r>
              <a:rPr lang="en-US" b="1" dirty="0"/>
              <a:t> complex real-world situations </a:t>
            </a:r>
            <a:r>
              <a:rPr lang="en-US" dirty="0"/>
              <a:t>and</a:t>
            </a:r>
            <a:r>
              <a:rPr lang="en-US" b="1" dirty="0"/>
              <a:t> new domains</a:t>
            </a:r>
            <a:r>
              <a:rPr lang="en-US" dirty="0"/>
              <a:t>, as this pattern facilitates learning, stimulates communication among stakeholders, and minimizes the risk of failure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well-known domains</a:t>
            </a:r>
            <a:r>
              <a:rPr lang="en-US" dirty="0"/>
              <a:t>, where it may lead to the “reinventing-the-wheel” and “not-invented-here” anti-patterns.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 Puzzle Solving</a:t>
            </a:r>
            <a:br>
              <a:rPr lang="en-US" dirty="0"/>
            </a:br>
            <a:r>
              <a:rPr lang="en-US" sz="2700" b="0" i="1" dirty="0"/>
              <a:t>“A problem well put is half solved.” (John Dewey, The Pattern of Inquiry)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 situation is viewed as a </a:t>
            </a:r>
            <a:r>
              <a:rPr lang="en-US" b="1" i="1" u="sng" dirty="0"/>
              <a:t>clearly defined and static problem</a:t>
            </a:r>
            <a:r>
              <a:rPr lang="en-US" b="1" i="1" dirty="0"/>
              <a:t> </a:t>
            </a:r>
            <a:r>
              <a:rPr lang="en-US" i="1" dirty="0"/>
              <a:t>(i.e., a problem that can be clearly stated and where it is known what form the solution should have). A design outcome is seen as a solution for this problem. Design is viewed as a </a:t>
            </a:r>
            <a:r>
              <a:rPr lang="en-US" b="1" i="1" u="sng" dirty="0"/>
              <a:t>problem-solving activity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problem-solving, the puzzle trap, education, well-scoped design sub-tasks, test-driven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3813-C1CE-3649-B0DA-056D0F783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352" y="3218447"/>
            <a:ext cx="4006070" cy="2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education</a:t>
            </a:r>
            <a:r>
              <a:rPr lang="en-US" dirty="0"/>
              <a:t>, as well as in a limited number of practical cases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well-scoped design sub-tasks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real-world situations, because few design problems are fully understood before the start of design activity.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365125"/>
            <a:ext cx="1111717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Solution Looking for a Problem</a:t>
            </a:r>
            <a:br>
              <a:rPr lang="en-US" dirty="0"/>
            </a:br>
            <a:r>
              <a:rPr lang="en-US" sz="2700" b="0" i="1" dirty="0"/>
              <a:t>“When humans possess a tool, they excel at finding new uses for it.” (</a:t>
            </a:r>
            <a:r>
              <a:rPr lang="en-US" sz="2700" b="0" i="1" dirty="0">
                <a:hlinkClick r:id="rId2"/>
              </a:rPr>
              <a:t>Nye 2006</a:t>
            </a:r>
            <a:r>
              <a:rPr lang="en-US" sz="27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33"/>
            <a:ext cx="10515600" cy="388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b="1" dirty="0"/>
              <a:t>Understanding</a:t>
            </a:r>
            <a:r>
              <a:rPr lang="en-US" dirty="0"/>
              <a:t> of a design outcome and its possibilities leads to </a:t>
            </a:r>
            <a:r>
              <a:rPr lang="en-US" b="1" u="sng" dirty="0"/>
              <a:t>innovative usages</a:t>
            </a:r>
            <a:r>
              <a:rPr lang="en-US" b="1" dirty="0"/>
              <a:t> </a:t>
            </a:r>
            <a:r>
              <a:rPr lang="en-US" dirty="0"/>
              <a:t>of the design outcome in situations and for problems that were </a:t>
            </a:r>
            <a:r>
              <a:rPr lang="en-US" b="1" u="sng" dirty="0"/>
              <a:t>not initially envisioned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novelty, creativity, curiosity, unordinary usages of ordinary things, early adopters, bitcoin, and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3766D-98DC-DD41-A016-570CD6ABF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93" y="2887107"/>
            <a:ext cx="2370542" cy="342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9DBD0-DC23-F04A-9F01-25C00EC9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70" y="3318087"/>
            <a:ext cx="2353668" cy="23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an </a:t>
            </a:r>
            <a:r>
              <a:rPr lang="en-US" b="1" dirty="0"/>
              <a:t>innovation strategy</a:t>
            </a:r>
            <a:r>
              <a:rPr lang="en-US" dirty="0"/>
              <a:t>, when an organization wants to be an </a:t>
            </a:r>
            <a:r>
              <a:rPr lang="en-US" b="1" dirty="0"/>
              <a:t>early adopter </a:t>
            </a:r>
            <a:r>
              <a:rPr lang="en-US" dirty="0"/>
              <a:t>of emerging technology and where the organization can afford associated risks.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situations as it requires significant </a:t>
            </a:r>
            <a:r>
              <a:rPr lang="en-US" b="1" dirty="0"/>
              <a:t>investments without tangible benefits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182562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Intro, definitions, model for analyzing design dynamics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1975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Pandora's Box</a:t>
            </a:r>
            <a:br>
              <a:rPr lang="en-US" dirty="0"/>
            </a:br>
            <a:r>
              <a:rPr lang="en-US" sz="2200" b="0" i="1" dirty="0"/>
              <a:t>“Everything we design has the potential not only to solve problems</a:t>
            </a:r>
            <a:br>
              <a:rPr lang="en-US" sz="2200" b="0" i="1" dirty="0"/>
            </a:br>
            <a:r>
              <a:rPr lang="en-US" sz="2200" b="0" i="1" dirty="0"/>
              <a:t>but also to create new ones.” (</a:t>
            </a:r>
            <a:r>
              <a:rPr lang="en-US" sz="2200" b="0" i="1" dirty="0">
                <a:hlinkClick r:id="rId2"/>
              </a:rPr>
              <a:t>Lawson 2005</a:t>
            </a:r>
            <a:r>
              <a:rPr lang="en-US" sz="22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879"/>
            <a:ext cx="10515600" cy="406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The </a:t>
            </a:r>
            <a:r>
              <a:rPr lang="en-US" b="1" u="sng" dirty="0"/>
              <a:t>consequences</a:t>
            </a:r>
            <a:r>
              <a:rPr lang="en-US" dirty="0"/>
              <a:t> of a design outcome create </a:t>
            </a:r>
            <a:r>
              <a:rPr lang="en-US" b="1" dirty="0"/>
              <a:t>new situations </a:t>
            </a:r>
            <a:r>
              <a:rPr lang="en-US" dirty="0"/>
              <a:t>that are </a:t>
            </a:r>
            <a:r>
              <a:rPr lang="en-US" b="1" u="sng" dirty="0"/>
              <a:t>perceived as problematic</a:t>
            </a:r>
            <a:r>
              <a:rPr lang="en-US" b="1" dirty="0"/>
              <a:t> </a:t>
            </a:r>
            <a:r>
              <a:rPr lang="en-US" dirty="0"/>
              <a:t>and may ask for </a:t>
            </a:r>
            <a:r>
              <a:rPr lang="en-US" b="1" dirty="0"/>
              <a:t>another design </a:t>
            </a:r>
            <a:r>
              <a:rPr lang="en-US" dirty="0"/>
              <a:t>to improve it. A design outcome may become more known for the problems it caused than for the solution it provided.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 </a:t>
            </a:r>
            <a:r>
              <a:rPr lang="en-US" i="1" dirty="0"/>
              <a:t>Collateral Damage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unexpected and undesired effects, innovative domains, expectation management, the year 2000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4029-5A8C-DD4D-8DE4-8200766B6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96" y="3041433"/>
            <a:ext cx="3553711" cy="2974554"/>
          </a:xfrm>
          <a:prstGeom prst="rect">
            <a:avLst/>
          </a:prstGeom>
        </p:spPr>
      </p:pic>
      <p:pic>
        <p:nvPicPr>
          <p:cNvPr id="2050" name="Picture 2" descr="https://pbs.twimg.com/media/DWZAfOkWAAEGa5H.jpg:large">
            <a:extLst>
              <a:ext uri="{FF2B5EF4-FFF2-40B4-BE49-F238E27FC236}">
                <a16:creationId xmlns:a16="http://schemas.microsoft.com/office/drawing/2014/main" id="{67366B4E-EBBF-3B48-AACB-1EAD037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766" y="3365922"/>
            <a:ext cx="2221764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7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immediately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The Force Awakens</a:t>
            </a:r>
            <a:br>
              <a:rPr lang="en-US" dirty="0"/>
            </a:br>
            <a:r>
              <a:rPr lang="en-US" sz="2700" b="0" i="1" dirty="0"/>
              <a:t>“How can something seem so plausible at the time and so idiotic in retrospect?”(Bill Watterson, Calvin, and Hobbes)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451"/>
            <a:ext cx="10515600" cy="41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Designer’s efforts to address some situation </a:t>
            </a:r>
            <a:r>
              <a:rPr lang="en-US" b="1" i="1" dirty="0"/>
              <a:t>triggers reactions </a:t>
            </a:r>
            <a:r>
              <a:rPr lang="en-US" i="1" dirty="0"/>
              <a:t>that </a:t>
            </a:r>
            <a:r>
              <a:rPr lang="en-US" b="1" i="1" dirty="0"/>
              <a:t>radically change</a:t>
            </a:r>
            <a:r>
              <a:rPr lang="en-US" i="1" dirty="0"/>
              <a:t> the original design </a:t>
            </a:r>
            <a:r>
              <a:rPr lang="en-US" b="1" i="1" dirty="0"/>
              <a:t>situation</a:t>
            </a:r>
            <a:r>
              <a:rPr lang="en-US" i="1" dirty="0"/>
              <a:t>. Often such reactions make the intended design outcome or a contribution of a designer </a:t>
            </a:r>
            <a:r>
              <a:rPr lang="en-US" b="1" i="1" dirty="0"/>
              <a:t>obsolete or irrelevant</a:t>
            </a:r>
            <a:r>
              <a:rPr lang="en-US" i="1" dirty="0"/>
              <a:t>. Such responses would typically not occur without the design activity.</a:t>
            </a: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Boomerang, Ricochet, Shoot Oneself in the Foot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4C29-358E-8541-901C-C5C2EB13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0" y="5297457"/>
            <a:ext cx="4492994" cy="1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social and political issues, mass market, competition, IBM PC, vaporware, one laptop per child (OLPC)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B5CF-B805-3540-91FE-68E97B85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915" y="3394230"/>
            <a:ext cx="2872170" cy="248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8634A-697E-BF48-970E-CF80661EE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13" y="3394230"/>
            <a:ext cx="2701441" cy="18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C4ED-7F29-ED4F-83DA-EDA0DCBF5C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" y="3295912"/>
            <a:ext cx="3461915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Patterns of Dynamics</a:t>
            </a:r>
            <a:r>
              <a:rPr lang="en-US" sz="3000" dirty="0"/>
              <a:t> – Situation </a:t>
            </a:r>
            <a:r>
              <a:rPr lang="en-US" sz="3000" dirty="0">
                <a:sym typeface="Wingdings" pitchFamily="2" charset="2"/>
              </a:rPr>
              <a:t></a:t>
            </a:r>
            <a:r>
              <a:rPr lang="en-US" sz="3000" dirty="0"/>
              <a:t> Resources</a:t>
            </a:r>
            <a:br>
              <a:rPr lang="en-US" sz="3000" b="1" dirty="0"/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0CF1-A44D-CC40-A928-D7869FE7BA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216" y="2803747"/>
            <a:ext cx="3253693" cy="312354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26CAA8-4DD3-7542-A3AF-88ECB6429006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B700-71EF-3C46-833E-B491A0FCED35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0CAA-DD5C-5642-A5F4-0FC6D6D3660B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56482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6. Your Design Is Your Reflection</a:t>
            </a:r>
            <a:br>
              <a:rPr lang="en-US" dirty="0"/>
            </a:br>
            <a:r>
              <a:rPr lang="en-US" sz="2800" b="0" i="1" dirty="0"/>
              <a:t>"Every contact leaves a trace."</a:t>
            </a:r>
            <a:r>
              <a:rPr lang="en-US" sz="2800" b="0" dirty="0"/>
              <a:t> (Edmond Locard)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777"/>
            <a:ext cx="10515600" cy="402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Design </a:t>
            </a:r>
            <a:r>
              <a:rPr lang="en-US" b="1" dirty="0"/>
              <a:t>resources</a:t>
            </a:r>
            <a:r>
              <a:rPr lang="en-US" dirty="0"/>
              <a:t>, as well as the way </a:t>
            </a:r>
            <a:r>
              <a:rPr lang="en-US" b="1" dirty="0"/>
              <a:t>how working with these resources is organized</a:t>
            </a:r>
            <a:r>
              <a:rPr lang="en-US" dirty="0"/>
              <a:t>, are leaving a characteristic signature on a design outcome. </a:t>
            </a:r>
          </a:p>
          <a:p>
            <a:pPr lvl="1"/>
            <a:r>
              <a:rPr lang="en-US" dirty="0"/>
              <a:t>It is often possible to guess, from the design outcome, which design resources designers used, and how the working with the resources was organized.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Design Style.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44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constraints, consistency, templates, frameworks, convention-over-configuration, Conway's Law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E94B-F22F-244D-8190-1708F7A9B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50" y="3696969"/>
            <a:ext cx="3377110" cy="283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F416-0FEF-EA42-BEA1-352A4603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99" y="2505214"/>
            <a:ext cx="3107371" cy="42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D0597-A35C-0249-AEBB-9E84FCD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86" y="2982139"/>
            <a:ext cx="6057900" cy="2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42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consistency</a:t>
            </a:r>
            <a:r>
              <a:rPr lang="en-US" dirty="0"/>
              <a:t> among design outcomes is essential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complex real-world situations</a:t>
            </a:r>
            <a:r>
              <a:rPr lang="en-US" dirty="0"/>
              <a:t> and in new domains</a:t>
            </a:r>
            <a:br>
              <a:rPr lang="en-US" dirty="0"/>
            </a:br>
            <a:r>
              <a:rPr lang="en-US" dirty="0"/>
              <a:t>where it may lead to unnecessary </a:t>
            </a:r>
            <a:r>
              <a:rPr lang="en-US" b="1" dirty="0"/>
              <a:t>limited</a:t>
            </a:r>
            <a:r>
              <a:rPr lang="en-US" dirty="0"/>
              <a:t> or </a:t>
            </a:r>
            <a:r>
              <a:rPr lang="en-US" b="1" dirty="0"/>
              <a:t>complex</a:t>
            </a:r>
            <a:r>
              <a:rPr lang="en-US" dirty="0"/>
              <a:t> 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84B8-C1CE-4D4E-B697-926F3C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6A83-E059-404F-B9D9-67513A9B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Hype</a:t>
            </a:r>
            <a:r>
              <a:rPr lang="en-US" dirty="0"/>
              <a:t>: design thinking, digital transformation, Conway’s Law…</a:t>
            </a:r>
          </a:p>
          <a:p>
            <a:r>
              <a:rPr lang="en-US" dirty="0"/>
              <a:t>“A pact of </a:t>
            </a:r>
            <a:r>
              <a:rPr lang="en-US" b="1" dirty="0"/>
              <a:t>ignorance”</a:t>
            </a:r>
            <a:r>
              <a:rPr lang="en-US" dirty="0"/>
              <a:t> among disciplines: “Classical” Design (e.g. architecture), UX, IT, Software, Business, Digital Transformation…</a:t>
            </a:r>
          </a:p>
          <a:p>
            <a:endParaRPr lang="en-US" dirty="0"/>
          </a:p>
          <a:p>
            <a:r>
              <a:rPr lang="en-US" dirty="0"/>
              <a:t>Design “</a:t>
            </a:r>
            <a:r>
              <a:rPr lang="en-US" i="1" dirty="0"/>
              <a:t>courses of action aimed at changing existing situations into preferred ones</a:t>
            </a:r>
            <a:r>
              <a:rPr lang="en-US" dirty="0"/>
              <a:t>” (H. Simon)</a:t>
            </a:r>
          </a:p>
          <a:p>
            <a:r>
              <a:rPr lang="en-US" dirty="0"/>
              <a:t>Design = “</a:t>
            </a:r>
            <a:r>
              <a:rPr lang="en-US" i="1" dirty="0"/>
              <a:t>Intentional Change in Unpredictable World</a:t>
            </a:r>
            <a:r>
              <a:rPr lang="en-US" dirty="0"/>
              <a:t>” (E. Stolterman)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7. You Are Reflection of Your Design</a:t>
            </a:r>
            <a:br>
              <a:rPr lang="en-US" dirty="0"/>
            </a:br>
            <a:r>
              <a:rPr lang="en-US" sz="2700" b="0" i="1" dirty="0"/>
              <a:t>“We are what we repeatedly do.” (Will Durant, The Story of Philosophy)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resources are </a:t>
            </a:r>
            <a:r>
              <a:rPr lang="en-US" b="1" i="1" u="sng" dirty="0"/>
              <a:t>adapted to a design outcome</a:t>
            </a:r>
            <a:r>
              <a:rPr lang="en-US" i="1" dirty="0"/>
              <a:t>, sometimes to the point that the form and organization of design resources </a:t>
            </a:r>
            <a:r>
              <a:rPr lang="en-US" b="1" i="1" u="sng" dirty="0"/>
              <a:t>reflects the (intended) shape of the outcome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7. You Are Reflection of Your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Specialization, Inverse Conway’s Law, Work 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C173-6D79-6947-9487-CFF58DC938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311" y="2797350"/>
            <a:ext cx="2390850" cy="35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73552-6169-F84C-8248-A0C715DC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7" y="2892094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You Are Reflection of Your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efficiency</a:t>
            </a:r>
            <a:r>
              <a:rPr lang="en-US" dirty="0"/>
              <a:t> of design work is essential.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 In complex real-world situations and in new domains where it may limit designers’ ability to apply other approaches.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1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8. Design-by-Buzzword</a:t>
            </a:r>
            <a:br>
              <a:rPr lang="en-US" dirty="0"/>
            </a:br>
            <a:r>
              <a:rPr lang="en-US" sz="2700" b="0" i="1" dirty="0"/>
              <a:t>“Projects that do not capitalize on new opportunities will generally find their products unable to compete.” </a:t>
            </a:r>
            <a:r>
              <a:rPr lang="en-US" sz="2700" b="0" i="1" dirty="0">
                <a:hlinkClick r:id="rId2"/>
              </a:rPr>
              <a:t>Boehm and Bhuta (2008)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designer is </a:t>
            </a:r>
            <a:r>
              <a:rPr lang="en-US" b="1" i="1" u="sng" dirty="0"/>
              <a:t>joining a growing trend</a:t>
            </a:r>
            <a:r>
              <a:rPr lang="en-US" b="1" i="1" dirty="0"/>
              <a:t> </a:t>
            </a:r>
            <a:r>
              <a:rPr lang="en-US" i="1" dirty="0"/>
              <a:t>in using some technology, often in an </a:t>
            </a:r>
            <a:r>
              <a:rPr lang="en-US" b="1" i="1" u="sng" dirty="0"/>
              <a:t>opportunist way</a:t>
            </a:r>
            <a:r>
              <a:rPr lang="en-US" i="1" dirty="0"/>
              <a:t>. New possibilities of design resources are shaping the design outcome.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Design-by-Buzzword, Opportunistic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2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exploiting new opportunities, hype, trends, hackathons, startups, end-user development and meta-design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8101-1164-8C4D-BF6E-59E2ED868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460" y="2861005"/>
            <a:ext cx="3499532" cy="37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fast-changing domains </a:t>
            </a:r>
            <a:r>
              <a:rPr lang="en-US" dirty="0"/>
              <a:t>where capitalization on new opportunities is a crucial competitive advantage.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real-world situations and in well-known domains where it may lead to </a:t>
            </a:r>
            <a:r>
              <a:rPr lang="en-US" b="1" dirty="0"/>
              <a:t>unnecessary complex solutions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Resources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27C503-F3F7-DF43-A68A-C6D062DE6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21" y="2678870"/>
            <a:ext cx="3602362" cy="345826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7849FC5-DD88-554B-8CE3-B17CFB3AE77A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5415B-8A0A-4E45-A798-17DDD64D2DA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5D452-1349-7447-A653-A4301C073A8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40269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Conformity</a:t>
            </a:r>
            <a:br>
              <a:rPr lang="en-US" dirty="0"/>
            </a:br>
            <a:r>
              <a:rPr lang="en-US" sz="2400" b="0" i="1" dirty="0"/>
              <a:t>“When in Rome, do as the Roman’s do.”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To </a:t>
            </a:r>
            <a:r>
              <a:rPr lang="en-US" b="1" i="1" u="sng" dirty="0"/>
              <a:t>minimize risks </a:t>
            </a:r>
            <a:r>
              <a:rPr lang="en-US" i="1" dirty="0"/>
              <a:t>in a new design situation, designers </a:t>
            </a:r>
            <a:r>
              <a:rPr lang="en-US" b="1" i="1" u="sng" dirty="0"/>
              <a:t>use popular and proven resources</a:t>
            </a:r>
            <a:r>
              <a:rPr lang="en-US" i="1" dirty="0"/>
              <a:t> with </a:t>
            </a:r>
            <a:r>
              <a:rPr lang="en-US" b="1" i="1" u="sng" dirty="0"/>
              <a:t>established best practices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i="1" dirty="0"/>
              <a:t>Conformity may be driven by positive </a:t>
            </a:r>
            <a:r>
              <a:rPr lang="en-US" b="1" i="1" dirty="0"/>
              <a:t>experiences</a:t>
            </a:r>
            <a:r>
              <a:rPr lang="en-US" i="1" dirty="0"/>
              <a:t> of others in similar situations, </a:t>
            </a:r>
            <a:r>
              <a:rPr lang="en-US" b="1" i="1" dirty="0"/>
              <a:t>popularity</a:t>
            </a:r>
            <a:r>
              <a:rPr lang="en-US" i="1" dirty="0"/>
              <a:t> of design resources, or </a:t>
            </a:r>
            <a:r>
              <a:rPr lang="en-US" b="1" i="1" dirty="0"/>
              <a:t>mandatory</a:t>
            </a:r>
            <a:r>
              <a:rPr lang="en-US" i="1" dirty="0"/>
              <a:t> requirements.</a:t>
            </a:r>
          </a:p>
          <a:p>
            <a:pPr marL="0" indent="0">
              <a:buNone/>
            </a:pPr>
            <a:r>
              <a:rPr lang="en-US" i="1" dirty="0"/>
              <a:t>The usage of a design resource </a:t>
            </a:r>
            <a:r>
              <a:rPr lang="en-US" b="1" i="1" dirty="0"/>
              <a:t>further contributes to establishment and reputation</a:t>
            </a:r>
            <a:r>
              <a:rPr lang="en-US" i="1" dirty="0"/>
              <a:t> of the resource and its usage in new design situations.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46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popularity, compliance, communities, peer pressure, legal requirements, education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8512-7D25-354A-A4E8-40E7331AAD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372" y="2995642"/>
            <a:ext cx="2888174" cy="34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4D8DB-EF9E-FE49-89AC-F82E2352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1" y="3223290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2DFA7-A59C-EE4A-9086-27C06EBE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7" y="47845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09A7F-2A40-364F-8EBA-7CA1EC97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40" y="4784521"/>
            <a:ext cx="2161385" cy="15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conformity is </a:t>
            </a:r>
            <a:r>
              <a:rPr lang="en-US" b="1" dirty="0"/>
              <a:t>mandatory</a:t>
            </a:r>
            <a:r>
              <a:rPr lang="en-US" dirty="0"/>
              <a:t>, or when designers can </a:t>
            </a:r>
            <a:r>
              <a:rPr lang="en-US" b="1" dirty="0"/>
              <a:t>benefit</a:t>
            </a:r>
            <a:r>
              <a:rPr lang="en-US" dirty="0"/>
              <a:t> from joining a </a:t>
            </a:r>
            <a:r>
              <a:rPr lang="en-US" b="1" dirty="0"/>
              <a:t>broader community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new domains </a:t>
            </a:r>
            <a:r>
              <a:rPr lang="en-US" dirty="0"/>
              <a:t>where there are no established best practices, or in areas where capitalization on new opportunities is crucial.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AEF4A7-05A6-534A-9575-0029A5745086}"/>
              </a:ext>
            </a:extLst>
          </p:cNvPr>
          <p:cNvSpPr/>
          <p:nvPr/>
        </p:nvSpPr>
        <p:spPr>
          <a:xfrm>
            <a:off x="1774825" y="0"/>
            <a:ext cx="5905500" cy="2133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1E9C52-EA46-7C44-9C0D-9B5AE3F8FBBD}"/>
              </a:ext>
            </a:extLst>
          </p:cNvPr>
          <p:cNvSpPr/>
          <p:nvPr/>
        </p:nvSpPr>
        <p:spPr>
          <a:xfrm>
            <a:off x="1703389" y="2636839"/>
            <a:ext cx="6048375" cy="475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052" name="Picture 15">
            <a:extLst>
              <a:ext uri="{FF2B5EF4-FFF2-40B4-BE49-F238E27FC236}">
                <a16:creationId xmlns:a16="http://schemas.microsoft.com/office/drawing/2014/main" id="{CF591E35-0905-BD47-95C7-98C3B41E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333375"/>
            <a:ext cx="11001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1">
            <a:extLst>
              <a:ext uri="{FF2B5EF4-FFF2-40B4-BE49-F238E27FC236}">
                <a16:creationId xmlns:a16="http://schemas.microsoft.com/office/drawing/2014/main" id="{C6387E01-9045-3943-86FF-26FE02E7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3573464"/>
            <a:ext cx="1019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621A9ACC-7323-FF49-9214-1515C256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150" y="4652964"/>
            <a:ext cx="15382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>
            <a:extLst>
              <a:ext uri="{FF2B5EF4-FFF2-40B4-BE49-F238E27FC236}">
                <a16:creationId xmlns:a16="http://schemas.microsoft.com/office/drawing/2014/main" id="{A094D603-631F-964E-8157-643C0953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1" y="2713038"/>
            <a:ext cx="122237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4">
            <a:extLst>
              <a:ext uri="{FF2B5EF4-FFF2-40B4-BE49-F238E27FC236}">
                <a16:creationId xmlns:a16="http://schemas.microsoft.com/office/drawing/2014/main" id="{01B2F04A-5E14-FC40-80DB-E083FCA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3" y="4292600"/>
            <a:ext cx="1663700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6">
            <a:extLst>
              <a:ext uri="{FF2B5EF4-FFF2-40B4-BE49-F238E27FC236}">
                <a16:creationId xmlns:a16="http://schemas.microsoft.com/office/drawing/2014/main" id="{69611683-BDF1-7748-A274-1529730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188" y="3644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>
            <a:extLst>
              <a:ext uri="{FF2B5EF4-FFF2-40B4-BE49-F238E27FC236}">
                <a16:creationId xmlns:a16="http://schemas.microsoft.com/office/drawing/2014/main" id="{2B20E00D-CD75-E24A-A19B-10447DA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1" y="1628775"/>
            <a:ext cx="1266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>
            <a:extLst>
              <a:ext uri="{FF2B5EF4-FFF2-40B4-BE49-F238E27FC236}">
                <a16:creationId xmlns:a16="http://schemas.microsoft.com/office/drawing/2014/main" id="{306F1D32-E10E-7447-B95C-0EE31FB6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189" y="4797425"/>
            <a:ext cx="127952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0">
            <a:extLst>
              <a:ext uri="{FF2B5EF4-FFF2-40B4-BE49-F238E27FC236}">
                <a16:creationId xmlns:a16="http://schemas.microsoft.com/office/drawing/2014/main" id="{8DE63162-5923-894C-AE90-F7F6C4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6138" y="4149726"/>
            <a:ext cx="15113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9">
            <a:extLst>
              <a:ext uri="{FF2B5EF4-FFF2-40B4-BE49-F238E27FC236}">
                <a16:creationId xmlns:a16="http://schemas.microsoft.com/office/drawing/2014/main" id="{8FE3CCD9-128D-0149-AB1F-08B19D8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5172076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2">
            <a:extLst>
              <a:ext uri="{FF2B5EF4-FFF2-40B4-BE49-F238E27FC236}">
                <a16:creationId xmlns:a16="http://schemas.microsoft.com/office/drawing/2014/main" id="{21867854-576D-7747-99E7-947C32A1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238" y="115888"/>
            <a:ext cx="1047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3">
            <a:extLst>
              <a:ext uri="{FF2B5EF4-FFF2-40B4-BE49-F238E27FC236}">
                <a16:creationId xmlns:a16="http://schemas.microsoft.com/office/drawing/2014/main" id="{2562BE47-63FC-964F-A749-BCCF616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115889"/>
            <a:ext cx="1047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">
            <a:extLst>
              <a:ext uri="{FF2B5EF4-FFF2-40B4-BE49-F238E27FC236}">
                <a16:creationId xmlns:a16="http://schemas.microsoft.com/office/drawing/2014/main" id="{506F3365-68ED-3449-B26D-465AC0BD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404813"/>
            <a:ext cx="1158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121B7-3FD8-2841-94EA-19AB349DDFE2}"/>
              </a:ext>
            </a:extLst>
          </p:cNvPr>
          <p:cNvCxnSpPr>
            <a:cxnSpLocks/>
          </p:cNvCxnSpPr>
          <p:nvPr/>
        </p:nvCxnSpPr>
        <p:spPr>
          <a:xfrm rot="10800000">
            <a:off x="7751763" y="4437064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9C57-1086-E749-A23A-C1DCDFE092AC}"/>
              </a:ext>
            </a:extLst>
          </p:cNvPr>
          <p:cNvCxnSpPr>
            <a:cxnSpLocks/>
          </p:cNvCxnSpPr>
          <p:nvPr/>
        </p:nvCxnSpPr>
        <p:spPr>
          <a:xfrm>
            <a:off x="7751763" y="5373689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223A7-FF82-CB4D-B0FD-11F38C39A495}"/>
              </a:ext>
            </a:extLst>
          </p:cNvPr>
          <p:cNvCxnSpPr>
            <a:cxnSpLocks/>
          </p:cNvCxnSpPr>
          <p:nvPr/>
        </p:nvCxnSpPr>
        <p:spPr>
          <a:xfrm rot="10800000">
            <a:off x="7680325" y="5492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594D8-47A1-1547-8B68-469DBD167D0F}"/>
              </a:ext>
            </a:extLst>
          </p:cNvPr>
          <p:cNvCxnSpPr>
            <a:cxnSpLocks/>
          </p:cNvCxnSpPr>
          <p:nvPr/>
        </p:nvCxnSpPr>
        <p:spPr>
          <a:xfrm>
            <a:off x="7680325" y="11969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B282F-5322-8A4F-90E9-DC6D6461E812}"/>
              </a:ext>
            </a:extLst>
          </p:cNvPr>
          <p:cNvSpPr/>
          <p:nvPr/>
        </p:nvSpPr>
        <p:spPr>
          <a:xfrm>
            <a:off x="8759826" y="0"/>
            <a:ext cx="1800225" cy="685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EE8A3B-BC4E-5144-93A4-0DBDE7569B6D}"/>
              </a:ext>
            </a:extLst>
          </p:cNvPr>
          <p:cNvCxnSpPr>
            <a:cxnSpLocks/>
          </p:cNvCxnSpPr>
          <p:nvPr/>
        </p:nvCxnSpPr>
        <p:spPr>
          <a:xfrm rot="5400000">
            <a:off x="3971132" y="2385219"/>
            <a:ext cx="504825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1B4E9-139E-2541-B599-05D89F31AC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9988" y="2384426"/>
            <a:ext cx="503238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4">
            <a:extLst>
              <a:ext uri="{FF2B5EF4-FFF2-40B4-BE49-F238E27FC236}">
                <a16:creationId xmlns:a16="http://schemas.microsoft.com/office/drawing/2014/main" id="{C73D1DB4-14F4-9D44-9E5F-69C7A0DB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60350"/>
            <a:ext cx="120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Education</a:t>
            </a:r>
            <a:endParaRPr lang="nl-NL" altLang="en-US"/>
          </a:p>
        </p:txBody>
      </p:sp>
      <p:sp>
        <p:nvSpPr>
          <p:cNvPr id="2073" name="TextBox 25">
            <a:extLst>
              <a:ext uri="{FF2B5EF4-FFF2-40B4-BE49-F238E27FC236}">
                <a16:creationId xmlns:a16="http://schemas.microsoft.com/office/drawing/2014/main" id="{B6B4E4FF-784A-E744-B772-87CF0D8F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13213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Design</a:t>
            </a:r>
            <a:endParaRPr lang="nl-NL" altLang="en-US"/>
          </a:p>
        </p:txBody>
      </p:sp>
      <p:sp>
        <p:nvSpPr>
          <p:cNvPr id="2074" name="TextBox 26">
            <a:extLst>
              <a:ext uri="{FF2B5EF4-FFF2-40B4-BE49-F238E27FC236}">
                <a16:creationId xmlns:a16="http://schemas.microsoft.com/office/drawing/2014/main" id="{01515795-8201-ED47-950C-71B3ADE3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445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Computing </a:t>
            </a:r>
            <a:br>
              <a:rPr lang="en-US" altLang="en-US"/>
            </a:br>
            <a:r>
              <a:rPr lang="en-US" altLang="en-US"/>
              <a:t>Disciplines</a:t>
            </a:r>
            <a:endParaRPr lang="nl-NL" altLang="en-US"/>
          </a:p>
        </p:txBody>
      </p:sp>
      <p:pic>
        <p:nvPicPr>
          <p:cNvPr id="2075" name="Picture 15">
            <a:extLst>
              <a:ext uri="{FF2B5EF4-FFF2-40B4-BE49-F238E27FC236}">
                <a16:creationId xmlns:a16="http://schemas.microsoft.com/office/drawing/2014/main" id="{413696FA-A3DD-8F4F-AE52-7286EDFB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850" y="706439"/>
            <a:ext cx="1360488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34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 Commitment</a:t>
            </a:r>
            <a:br>
              <a:rPr lang="en-US" dirty="0"/>
            </a:br>
            <a:r>
              <a:rPr lang="en-US" sz="2800" b="0" i="1" dirty="0"/>
              <a:t>“It is a poor craftsman that blames his tools.”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In a new design situation designers use tools they </a:t>
            </a:r>
            <a:r>
              <a:rPr lang="en-US" b="1" i="1" u="sng" dirty="0"/>
              <a:t>committed to beforehand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learning, standardization of work, tool development, “eating its own dog food,” “if all you have is a hammer, everything looks like a nail”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9712-F6E6-744A-AD25-DD59B4845A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90" y="2704191"/>
            <a:ext cx="3083987" cy="399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627E-818B-1A44-A8A6-27F4801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9" y="4912832"/>
            <a:ext cx="4064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561F-981D-CE48-86C8-6A3664C2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89" y="2830827"/>
            <a:ext cx="3886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When designers want to </a:t>
            </a:r>
            <a:r>
              <a:rPr lang="en-US" b="1" i="1" dirty="0"/>
              <a:t>master resource usage </a:t>
            </a:r>
            <a:r>
              <a:rPr lang="en-US" i="1" dirty="0"/>
              <a:t>or further improve the resource itself.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where </a:t>
            </a:r>
            <a:r>
              <a:rPr lang="en-US" b="1" i="1" dirty="0"/>
              <a:t>over-commitment</a:t>
            </a:r>
            <a:r>
              <a:rPr lang="en-US" i="1" dirty="0"/>
              <a:t> may lead to worse design outcomes and lost opportunities.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82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 Cherry Picking</a:t>
            </a:r>
            <a:br>
              <a:rPr lang="en-US" dirty="0"/>
            </a:br>
            <a:r>
              <a:rPr lang="en-US" sz="2800" b="0" i="1" dirty="0"/>
              <a:t>“Do one thing and do it well.”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</a:t>
            </a:r>
            <a:r>
              <a:rPr lang="en-US" b="1" i="1" u="sng" dirty="0"/>
              <a:t>situations are selected</a:t>
            </a:r>
            <a:r>
              <a:rPr lang="en-US" b="1" i="1" dirty="0"/>
              <a:t> </a:t>
            </a:r>
            <a:r>
              <a:rPr lang="en-US" i="1" dirty="0"/>
              <a:t>based on how quickly designers can approach these situations with </a:t>
            </a:r>
            <a:r>
              <a:rPr lang="en-US" b="1" i="1" u="sng" dirty="0"/>
              <a:t>preferred or available resources</a:t>
            </a:r>
            <a:r>
              <a:rPr lang="en-US" i="1" dirty="0"/>
              <a:t>. Other situations are </a:t>
            </a:r>
            <a:r>
              <a:rPr lang="en-US" b="1" i="1" u="sng" dirty="0"/>
              <a:t>avoided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Low-Hanging Fruits, Selective Design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585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focusing usage of resources, specialization, work efficiency, minimizing risks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DE10-CC5B-7747-AB41-FADE6DC2F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1" y="2878573"/>
            <a:ext cx="4666041" cy="3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2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new domains where there are </a:t>
            </a:r>
            <a:r>
              <a:rPr lang="en-US" b="1" i="1" dirty="0"/>
              <a:t>plenty of opportunities </a:t>
            </a:r>
            <a:r>
              <a:rPr lang="en-US" i="1" dirty="0"/>
              <a:t>or </a:t>
            </a:r>
            <a:r>
              <a:rPr lang="en-US" b="1" i="1" dirty="0"/>
              <a:t>little competition</a:t>
            </a:r>
            <a:r>
              <a:rPr lang="en-US" i="1" dirty="0"/>
              <a:t>, or when an organization needs to </a:t>
            </a:r>
            <a:r>
              <a:rPr lang="en-US" b="1" i="1" dirty="0"/>
              <a:t>focus</a:t>
            </a:r>
            <a:r>
              <a:rPr lang="en-US" i="1" dirty="0"/>
              <a:t> usage of </a:t>
            </a:r>
            <a:r>
              <a:rPr lang="en-US" b="1" i="1" dirty="0"/>
              <a:t>scarce resources</a:t>
            </a:r>
            <a:r>
              <a:rPr lang="en-US" i="1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as it may stimulate </a:t>
            </a:r>
            <a:r>
              <a:rPr lang="en-US" b="1" i="1" dirty="0"/>
              <a:t>solving easy instead of important problems</a:t>
            </a:r>
            <a:r>
              <a:rPr lang="en-US" i="1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1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1163140"/>
            <a:ext cx="3728542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The Force Awakens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Puzzle Solving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7" y="5362726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Your Design Is Your Reflection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 Are Reflection Of Your Design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900" y="5306627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Conformity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Commitment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Cherry Picking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0870-45F3-A140-9C35-B6391063C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485" y="100976"/>
            <a:ext cx="2904627" cy="37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00784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b="1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729605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resources, and outcomes </a:t>
            </a:r>
            <a:r>
              <a:rPr lang="en-US" sz="2400" b="1" dirty="0"/>
              <a:t>change more rapidly than designers’ understanding of them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Designers need to work </a:t>
            </a:r>
            <a:r>
              <a:rPr lang="en-US" sz="2400" b="1" dirty="0"/>
              <a:t>without having significant experience</a:t>
            </a:r>
            <a:r>
              <a:rPr lang="en-US" sz="2400" dirty="0"/>
              <a:t> and </a:t>
            </a:r>
            <a:r>
              <a:rPr lang="en-US" sz="2400" b="1" dirty="0"/>
              <a:t>understanding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Waiting</a:t>
            </a:r>
            <a:r>
              <a:rPr lang="en-US" sz="2400" dirty="0"/>
              <a:t> to obtain more knowledge and better understanding is </a:t>
            </a:r>
            <a:r>
              <a:rPr lang="en-US" sz="2400" b="1" dirty="0"/>
              <a:t>risky</a:t>
            </a:r>
          </a:p>
          <a:p>
            <a:pPr lvl="1"/>
            <a:r>
              <a:rPr lang="en-US" sz="2000" dirty="0"/>
              <a:t>the issues may quickly become less relevant or obsolete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CC634-3EFE-1346-BDE6-0BC0577BA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22" y="1825625"/>
            <a:ext cx="3233732" cy="4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2"/>
              </a:rPr>
              <a:t>The force awakens</a:t>
            </a:r>
            <a:r>
              <a:rPr lang="en-US" dirty="0"/>
              <a:t> pattern: rapid changes as a reaction to a design effort + lack of understanding / experience with similar situations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co-evolution of problem-solution</a:t>
            </a:r>
            <a:r>
              <a:rPr lang="en-US" i="1" dirty="0"/>
              <a:t> </a:t>
            </a:r>
            <a:r>
              <a:rPr lang="en-US" dirty="0"/>
              <a:t>pattern designers are dealing with new situations with little previous projects and experiences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Design-by-Buzzword</a:t>
            </a:r>
            <a:r>
              <a:rPr lang="en-US" dirty="0"/>
              <a:t> pattern, may contribute to the constant change, introducing new opportunities that change design situations</a:t>
            </a:r>
          </a:p>
        </p:txBody>
      </p:sp>
    </p:spTree>
    <p:extLst>
      <p:ext uri="{BB962C8B-B14F-4D97-AF65-F5344CB8AC3E}">
        <p14:creationId xmlns:p14="http://schemas.microsoft.com/office/powerpoint/2010/main" val="270839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65125"/>
            <a:ext cx="11281145" cy="1325563"/>
          </a:xfrm>
        </p:spPr>
        <p:txBody>
          <a:bodyPr/>
          <a:lstStyle/>
          <a:p>
            <a:r>
              <a:rPr lang="en-US" dirty="0"/>
              <a:t>Looking at Design Complexity Structurally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068" y="2924974"/>
            <a:ext cx="3083176" cy="308317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82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3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159" y="4952840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86" y="2105364"/>
            <a:ext cx="4042561" cy="404256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5560640" y="4098247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5457134" y="4348147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304465" y="4348147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79153" y="4098247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6054565" y="5659652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259150" y="4098247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5221154" y="2261518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5223470" y="31137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2470857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design outcome, design resources</a:t>
            </a:r>
            <a:br>
              <a:rPr lang="en-US" sz="2400" dirty="0"/>
            </a:br>
            <a:r>
              <a:rPr lang="en-US" sz="2400" dirty="0"/>
              <a:t>are increasingly </a:t>
            </a:r>
            <a:r>
              <a:rPr lang="en-US" sz="2400" b="1" dirty="0"/>
              <a:t>more globally interconnected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</a:t>
            </a:r>
            <a:r>
              <a:rPr lang="en-US" sz="2400" b="1" dirty="0"/>
              <a:t>more ways or channels </a:t>
            </a:r>
            <a:r>
              <a:rPr lang="en-US" sz="2400" dirty="0"/>
              <a:t>through which</a:t>
            </a:r>
            <a:br>
              <a:rPr lang="en-US" sz="2400" dirty="0"/>
            </a:br>
            <a:r>
              <a:rPr lang="en-US" sz="2400" dirty="0"/>
              <a:t>a design activity may be </a:t>
            </a:r>
            <a:r>
              <a:rPr lang="en-US" sz="2400" b="1" dirty="0"/>
              <a:t>influenced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F1B0-B560-4540-894B-5BDC71D215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789" y="1690688"/>
            <a:ext cx="3560203" cy="4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4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3358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direct consequence of the impact of design outcomes on external, globally connected context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 is a consequence of a chain of unforeseen consequences of design in interconnected environments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is in part a result of the ability of design professionals to quickly obtain globally accessible knowledge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Design-by-Buzzword</a:t>
            </a:r>
            <a:r>
              <a:rPr lang="en-US" dirty="0"/>
              <a:t> pattern may lead to successful design outcomes because of globally connected environments</a:t>
            </a:r>
          </a:p>
          <a:p>
            <a:pPr lvl="1"/>
            <a:r>
              <a:rPr lang="en-US" dirty="0"/>
              <a:t>enable more people to interact with design and find novel applications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270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628" cy="4351338"/>
          </a:xfrm>
        </p:spPr>
        <p:txBody>
          <a:bodyPr/>
          <a:lstStyle/>
          <a:p>
            <a:r>
              <a:rPr lang="en-US" b="1" dirty="0"/>
              <a:t>Behaviors</a:t>
            </a:r>
            <a:r>
              <a:rPr lang="en-US" dirty="0"/>
              <a:t> and </a:t>
            </a:r>
            <a:r>
              <a:rPr lang="en-US" b="1" dirty="0"/>
              <a:t>expectations</a:t>
            </a:r>
            <a:r>
              <a:rPr lang="en-US" dirty="0"/>
              <a:t> of people are continually </a:t>
            </a:r>
            <a:r>
              <a:rPr lang="en-US" b="1" dirty="0"/>
              <a:t>changing</a:t>
            </a:r>
            <a:r>
              <a:rPr lang="en-US" dirty="0"/>
              <a:t> due to their </a:t>
            </a:r>
            <a:r>
              <a:rPr lang="en-US" b="1" dirty="0"/>
              <a:t>learning</a:t>
            </a:r>
            <a:r>
              <a:rPr lang="en-US" dirty="0"/>
              <a:t> and </a:t>
            </a:r>
            <a:r>
              <a:rPr lang="en-US" b="1" dirty="0"/>
              <a:t>creativity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0E8CF-6197-9442-BED4-30E5BB416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576" y="1960629"/>
            <a:ext cx="3552712" cy="266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00619-2173-4847-BC19-828222CCC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05" y="3355089"/>
            <a:ext cx="2796818" cy="25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3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3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co-evolution of problem-solution</a:t>
            </a:r>
            <a:r>
              <a:rPr lang="en-US" dirty="0"/>
              <a:t> pattern is often a consequence of learning and creativity of both designers and their clients 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force awakens</a:t>
            </a:r>
            <a:r>
              <a:rPr lang="en-US" i="1" dirty="0"/>
              <a:t> </a:t>
            </a:r>
            <a:r>
              <a:rPr lang="en-US" dirty="0"/>
              <a:t>pattern is a consequence of people outside the design activity learning about the value of the design outcome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solution looking for a problem</a:t>
            </a:r>
            <a:r>
              <a:rPr lang="en-US" dirty="0"/>
              <a:t> pattern is a consequence of people’s creativity in finding new uses for existing solutions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pattern, committing to using some design resources facilitates learning and mastering of its usage</a:t>
            </a:r>
          </a:p>
          <a:p>
            <a:r>
              <a:rPr lang="en-US" dirty="0"/>
              <a:t>The </a:t>
            </a:r>
            <a:r>
              <a:rPr lang="en-US" b="1" i="1" u="sng" dirty="0"/>
              <a:t>conformity</a:t>
            </a:r>
            <a:r>
              <a:rPr lang="en-US" i="1" dirty="0"/>
              <a:t> </a:t>
            </a:r>
            <a:r>
              <a:rPr lang="en-US" dirty="0"/>
              <a:t>pattern is a consequence of design professionals being able to quickly learning how to use the same popular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eating its own dog food</a:t>
            </a:r>
            <a:r>
              <a:rPr lang="en-US" dirty="0"/>
              <a:t> pattern is an attempt to stimulate intensive learn within the design company about their designs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cherry picking</a:t>
            </a:r>
            <a:r>
              <a:rPr lang="en-US" dirty="0"/>
              <a:t> pattern may be viewed as an attempt to avoid risks and costs of extensive learning</a:t>
            </a:r>
          </a:p>
        </p:txBody>
      </p:sp>
    </p:spTree>
    <p:extLst>
      <p:ext uri="{BB962C8B-B14F-4D97-AF65-F5344CB8AC3E}">
        <p14:creationId xmlns:p14="http://schemas.microsoft.com/office/powerpoint/2010/main" val="3204669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6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Designers are relying on </a:t>
            </a:r>
            <a:r>
              <a:rPr lang="en-US" sz="2400" b="1" dirty="0"/>
              <a:t>tacit knowledge and skills</a:t>
            </a:r>
            <a:r>
              <a:rPr lang="en-US" sz="2400" dirty="0"/>
              <a:t> that they </a:t>
            </a:r>
            <a:r>
              <a:rPr lang="en-US" sz="2400" b="1" dirty="0"/>
              <a:t>do not fully understand</a:t>
            </a:r>
            <a:r>
              <a:rPr lang="en-US" sz="2400" dirty="0"/>
              <a:t> and </a:t>
            </a:r>
            <a:r>
              <a:rPr lang="en-US" sz="2400" b="1" dirty="0"/>
              <a:t>cannot fully explain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Because of its </a:t>
            </a:r>
            <a:r>
              <a:rPr lang="en-US" sz="2400" b="1" dirty="0"/>
              <a:t>implicit nature</a:t>
            </a:r>
            <a:r>
              <a:rPr lang="en-US" sz="2400" dirty="0"/>
              <a:t>, it is hard to predict what effects tacit knowledge will have in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E7558-D7E5-3B44-B8C8-02C1A2461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2" y="1974654"/>
            <a:ext cx="3811474" cy="2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4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61721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co-evolution of problem-solution</a:t>
            </a:r>
            <a:r>
              <a:rPr lang="en-US" dirty="0"/>
              <a:t> pattern is often a consequence of actions based on intuition, judgment, and tacit skills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commitment</a:t>
            </a:r>
            <a:r>
              <a:rPr lang="en-US" dirty="0"/>
              <a:t> pattern as mastering usage of tools often requires acquiring an extensive set of tacit knowledge and skills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97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2195" cy="4351338"/>
          </a:xfrm>
        </p:spPr>
        <p:txBody>
          <a:bodyPr/>
          <a:lstStyle/>
          <a:p>
            <a:r>
              <a:rPr lang="en-US" dirty="0"/>
              <a:t>Design situations, resources, and outcomes are </a:t>
            </a:r>
            <a:r>
              <a:rPr lang="en-US" b="1" dirty="0"/>
              <a:t>complex socio-technical systems</a:t>
            </a:r>
            <a:r>
              <a:rPr lang="en-US" dirty="0"/>
              <a:t>, with complex, difficult to predict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B008-8575-C544-9D86-9E58289969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87" y="2083589"/>
            <a:ext cx="2702564" cy="307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29BC4-1D8A-CA43-92A9-DE393D130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4176694"/>
            <a:ext cx="3301114" cy="175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6748-1D0D-8E4C-987D-77AF78BF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36" y="3705611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66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consequence of complex social dynamics in society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Design-by-Buzzword</a:t>
            </a:r>
            <a:r>
              <a:rPr lang="en-US" dirty="0"/>
              <a:t> pattern is in many ways a consequence of social dynamics related to the adoption of new technologies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may be viewed as a consequence of workings of social mechanisms, such as peer-pressure in the community of designers, popularity of some design resources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 may be influenced by social dynamics related to promotion of some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your design is your reflection</a:t>
            </a:r>
            <a:r>
              <a:rPr lang="en-US" dirty="0"/>
              <a:t> pattern, is related to social dynamics within design organizations and teams</a:t>
            </a:r>
          </a:p>
        </p:txBody>
      </p:sp>
    </p:spTree>
    <p:extLst>
      <p:ext uri="{BB962C8B-B14F-4D97-AF65-F5344CB8AC3E}">
        <p14:creationId xmlns:p14="http://schemas.microsoft.com/office/powerpoint/2010/main" val="3704063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2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Designers are dealing with </a:t>
            </a:r>
            <a:r>
              <a:rPr lang="en-US" b="1" dirty="0"/>
              <a:t>poorly understood phenomena</a:t>
            </a:r>
            <a:r>
              <a:rPr lang="en-US" dirty="0"/>
              <a:t>, for which we do not have strong underlying principles, theories, and 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8CC0-2A20-2849-93ED-DED92016C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88" y="1972406"/>
            <a:ext cx="3414812" cy="42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8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90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and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patterns, are partially a consequence of our inability to estimate the impact of our design efforts in a broader context</a:t>
            </a:r>
          </a:p>
          <a:p>
            <a:r>
              <a:rPr lang="en-US" dirty="0"/>
              <a:t>The </a:t>
            </a:r>
            <a:r>
              <a:rPr lang="en-US" dirty="0">
                <a:hlinkClick r:id="rId4"/>
              </a:rPr>
              <a:t>co-evolution of problem-solution</a:t>
            </a:r>
            <a:r>
              <a:rPr lang="en-US" dirty="0"/>
              <a:t> pattern partially happens due to lack of knowledge and theories about a particular design situation and our inability to develop sufficient understanding of the design situation beforehand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solution looking for a problem</a:t>
            </a:r>
            <a:r>
              <a:rPr lang="en-US" dirty="0"/>
              <a:t> and </a:t>
            </a:r>
            <a:r>
              <a:rPr lang="en-US" i="1" dirty="0">
                <a:hlinkClick r:id="rId6"/>
              </a:rPr>
              <a:t>Design-by-Buzzword</a:t>
            </a:r>
            <a:r>
              <a:rPr lang="en-US" dirty="0"/>
              <a:t> patterns, practically assume that our current understanding and predicted usages of some technology are limited, and that new, unpredicted usages will emerge.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4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4B96-D445-524C-9D55-10AEB9E0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9578" cy="47240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Structuring</a:t>
            </a:r>
            <a:r>
              <a:rPr lang="en-US" dirty="0"/>
              <a:t> discussion using</a:t>
            </a:r>
            <a:br>
              <a:rPr lang="en-US" dirty="0"/>
            </a:br>
            <a:r>
              <a:rPr lang="en-US" dirty="0"/>
              <a:t>the axis of the model</a:t>
            </a:r>
          </a:p>
          <a:p>
            <a:r>
              <a:rPr lang="en-US" b="1" dirty="0"/>
              <a:t>Complexity</a:t>
            </a:r>
            <a:r>
              <a:rPr lang="en-US" dirty="0"/>
              <a:t> characteristic for </a:t>
            </a:r>
            <a:r>
              <a:rPr lang="en-US" b="1" dirty="0"/>
              <a:t>design</a:t>
            </a:r>
            <a:r>
              <a:rPr lang="en-US" dirty="0"/>
              <a:t> emerges from inherent </a:t>
            </a:r>
            <a:r>
              <a:rPr lang="en-US" b="1" i="1" dirty="0"/>
              <a:t>dynamics of design activities</a:t>
            </a:r>
            <a:r>
              <a:rPr lang="en-US" dirty="0"/>
              <a:t> </a:t>
            </a:r>
          </a:p>
          <a:p>
            <a:r>
              <a:rPr lang="en-US" dirty="0"/>
              <a:t>Messy, dynamic, highly interdependent, unpredictable dynamics between design </a:t>
            </a:r>
            <a:r>
              <a:rPr lang="en-US" b="1" u="sng" dirty="0"/>
              <a:t>situations</a:t>
            </a:r>
            <a:r>
              <a:rPr lang="en-US" dirty="0"/>
              <a:t>, design </a:t>
            </a:r>
            <a:r>
              <a:rPr lang="en-US" b="1" u="sng" dirty="0"/>
              <a:t>outcomes</a:t>
            </a:r>
            <a:r>
              <a:rPr lang="en-US" dirty="0"/>
              <a:t>, and design </a:t>
            </a:r>
            <a:r>
              <a:rPr lang="en-US" b="1" u="sng" dirty="0"/>
              <a:t>resources</a:t>
            </a:r>
          </a:p>
          <a:p>
            <a:endParaRPr lang="en-US" b="1" u="sng" dirty="0"/>
          </a:p>
          <a:p>
            <a:r>
              <a:rPr lang="en-US" b="1" u="sng" dirty="0"/>
              <a:t>Universal</a:t>
            </a:r>
            <a:r>
              <a:rPr lang="en-US" dirty="0"/>
              <a:t> for all design disciplines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19" y="2645235"/>
            <a:ext cx="3083176" cy="30831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7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538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10" y="4673101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37" y="1825625"/>
            <a:ext cx="4042561" cy="4042561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973691" y="3818508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8870185" y="4068408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717516" y="4068408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92204" y="3818508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9467616" y="5379913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72201" y="3818508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8634205" y="1981779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8636521" y="283396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3388041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529557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b="1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134480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B77-8F33-7D49-9AAB-6D19D16A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365125"/>
            <a:ext cx="11237495" cy="1325563"/>
          </a:xfrm>
        </p:spPr>
        <p:txBody>
          <a:bodyPr/>
          <a:lstStyle/>
          <a:p>
            <a:r>
              <a:rPr lang="en-US" dirty="0"/>
              <a:t>Design Instability and Complexity </a:t>
            </a:r>
            <a:r>
              <a:rPr lang="en-US" b="1" dirty="0"/>
              <a:t>=</a:t>
            </a:r>
            <a:r>
              <a:rPr lang="en-US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D59C-16F5-444C-A723-589D7602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instability and unpredictability of a design process as</a:t>
            </a:r>
            <a:br>
              <a:rPr lang="en-US" dirty="0"/>
            </a:br>
            <a:r>
              <a:rPr lang="en-US" b="1" i="1" dirty="0"/>
              <a:t>a defining characteristic of any design activity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 lack of stability is a requirement </a:t>
            </a:r>
            <a:r>
              <a:rPr lang="en-US" dirty="0"/>
              <a:t>for any process to be called </a:t>
            </a:r>
            <a:r>
              <a:rPr lang="en-US" b="1" dirty="0"/>
              <a:t>design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a process is more predictable and stable, we would typically not see it as a design activity. Or, at best, we would call it a routine design</a:t>
            </a:r>
          </a:p>
          <a:p>
            <a:pPr lvl="1"/>
            <a:endParaRPr lang="en-US" dirty="0"/>
          </a:p>
          <a:p>
            <a:r>
              <a:rPr lang="en-US" dirty="0"/>
              <a:t>The key question is not how to make design activities stable and entirely predictable, but </a:t>
            </a:r>
            <a:r>
              <a:rPr lang="en-US" b="1" dirty="0"/>
              <a:t>how to deal with the resulting complexity</a:t>
            </a:r>
          </a:p>
        </p:txBody>
      </p:sp>
    </p:spTree>
    <p:extLst>
      <p:ext uri="{BB962C8B-B14F-4D97-AF65-F5344CB8AC3E}">
        <p14:creationId xmlns:p14="http://schemas.microsoft.com/office/powerpoint/2010/main" val="2602011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15-4B4C-0849-8AFE-E57C09B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Joggling as a Metaphor for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1AB1F-6DA6-A94A-BABE-80EAA7028C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24" y="1825625"/>
            <a:ext cx="353402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46F-8964-7142-A867-28F946D50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92" y="1606843"/>
            <a:ext cx="2630536" cy="48315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3710B-AD60-0E43-93D6-ABC5112F5F87}"/>
              </a:ext>
            </a:extLst>
          </p:cNvPr>
          <p:cNvCxnSpPr>
            <a:cxnSpLocks/>
          </p:cNvCxnSpPr>
          <p:nvPr/>
        </p:nvCxnSpPr>
        <p:spPr>
          <a:xfrm>
            <a:off x="1396844" y="1690688"/>
            <a:ext cx="3752967" cy="46259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36DEC1-BEC0-0E4D-A426-1AACA34BF358}"/>
              </a:ext>
            </a:extLst>
          </p:cNvPr>
          <p:cNvCxnSpPr>
            <a:cxnSpLocks/>
          </p:cNvCxnSpPr>
          <p:nvPr/>
        </p:nvCxnSpPr>
        <p:spPr>
          <a:xfrm flipV="1">
            <a:off x="1396844" y="1606844"/>
            <a:ext cx="3797846" cy="4709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38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FD02-1CEA-FF4B-A117-3984601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Dynamics Framework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15E9-CDBF-7A4D-9422-102A1C50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4355" cy="4351338"/>
          </a:xfrm>
        </p:spPr>
        <p:txBody>
          <a:bodyPr/>
          <a:lstStyle/>
          <a:p>
            <a:r>
              <a:rPr lang="en-US" b="1" dirty="0"/>
              <a:t>Visibility</a:t>
            </a:r>
          </a:p>
          <a:p>
            <a:pPr lvl="1"/>
            <a:r>
              <a:rPr lang="en-US" dirty="0"/>
              <a:t>Insights about why particular design approaches are more (or less) successful in dealing with design complexity</a:t>
            </a:r>
          </a:p>
          <a:p>
            <a:pPr lvl="1"/>
            <a:r>
              <a:rPr lang="en-US" dirty="0"/>
              <a:t>A strong movement from prediction based management toward management that adapts to change</a:t>
            </a:r>
          </a:p>
          <a:p>
            <a:r>
              <a:rPr lang="en-US" b="1" dirty="0"/>
              <a:t>Remedy</a:t>
            </a:r>
          </a:p>
          <a:p>
            <a:pPr lvl="1"/>
            <a:r>
              <a:rPr lang="en-US" dirty="0"/>
              <a:t>Remove / introduce particular dynamics</a:t>
            </a:r>
          </a:p>
          <a:p>
            <a:r>
              <a:rPr lang="en-US" b="1" dirty="0"/>
              <a:t>Prevention</a:t>
            </a:r>
          </a:p>
          <a:p>
            <a:pPr lvl="1"/>
            <a:r>
              <a:rPr lang="en-US" dirty="0"/>
              <a:t>Prevent occurrence / non-occurrence of particular dynamics</a:t>
            </a:r>
          </a:p>
        </p:txBody>
      </p:sp>
    </p:spTree>
    <p:extLst>
      <p:ext uri="{BB962C8B-B14F-4D97-AF65-F5344CB8AC3E}">
        <p14:creationId xmlns:p14="http://schemas.microsoft.com/office/powerpoint/2010/main" val="40947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2308070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b="1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55446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4A59-53B1-DF4D-BFF9-6C4E4FAA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85E-C00A-5347-8B60-07C66127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descriptive </a:t>
            </a:r>
            <a:r>
              <a:rPr lang="en-US" b="1" dirty="0"/>
              <a:t>name</a:t>
            </a:r>
            <a:endParaRPr lang="en-US" dirty="0"/>
          </a:p>
          <a:p>
            <a:r>
              <a:rPr lang="en-US" dirty="0"/>
              <a:t>a “</a:t>
            </a:r>
            <a:r>
              <a:rPr lang="en-US" b="1" dirty="0"/>
              <a:t>motto</a:t>
            </a:r>
            <a:r>
              <a:rPr lang="en-US" dirty="0"/>
              <a:t>”</a:t>
            </a:r>
          </a:p>
          <a:p>
            <a:r>
              <a:rPr lang="en-US" dirty="0"/>
              <a:t>optional </a:t>
            </a:r>
            <a:r>
              <a:rPr lang="en-US" b="1" dirty="0"/>
              <a:t>alternative</a:t>
            </a:r>
            <a:r>
              <a:rPr lang="en-US" dirty="0"/>
              <a:t> </a:t>
            </a:r>
            <a:r>
              <a:rPr lang="en-US" b="1" dirty="0"/>
              <a:t>names</a:t>
            </a:r>
          </a:p>
          <a:p>
            <a:r>
              <a:rPr lang="en-US" dirty="0"/>
              <a:t>a </a:t>
            </a:r>
            <a:r>
              <a:rPr lang="en-US" b="1" dirty="0"/>
              <a:t>summary</a:t>
            </a:r>
          </a:p>
          <a:p>
            <a:r>
              <a:rPr lang="en-US" dirty="0"/>
              <a:t>a short list of </a:t>
            </a:r>
            <a:r>
              <a:rPr lang="en-US" b="1" dirty="0"/>
              <a:t>topics</a:t>
            </a:r>
            <a:r>
              <a:rPr lang="en-US" dirty="0"/>
              <a:t> related to the pattern</a:t>
            </a:r>
          </a:p>
          <a:p>
            <a:r>
              <a:rPr lang="en-US" dirty="0"/>
              <a:t>a brief description of when the pattern is </a:t>
            </a:r>
            <a:r>
              <a:rPr lang="en-US" b="1" u="sng" dirty="0"/>
              <a:t>desirable</a:t>
            </a:r>
            <a:r>
              <a:rPr lang="en-US" dirty="0"/>
              <a:t> and </a:t>
            </a:r>
            <a:r>
              <a:rPr lang="en-US" b="1" u="sng" dirty="0"/>
              <a:t>undesirable</a:t>
            </a:r>
            <a:endParaRPr lang="en-US" u="sng" dirty="0"/>
          </a:p>
          <a:p>
            <a:r>
              <a:rPr lang="en-US" dirty="0"/>
              <a:t>a more detailed discussion based on examples from design literature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2" y="1163140"/>
            <a:ext cx="3937439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09556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7573</TotalTime>
  <Words>1921</Words>
  <Application>Microsoft Macintosh PowerPoint</Application>
  <PresentationFormat>Widescreen</PresentationFormat>
  <Paragraphs>329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Optima</vt:lpstr>
      <vt:lpstr>TheSans B4SemiLight</vt:lpstr>
      <vt:lpstr>TheSans B7Bold</vt:lpstr>
      <vt:lpstr>Wingdings</vt:lpstr>
      <vt:lpstr>Office Theme</vt:lpstr>
      <vt:lpstr>PowerPoint Presentation</vt:lpstr>
      <vt:lpstr>Agenda</vt:lpstr>
      <vt:lpstr>Intro</vt:lpstr>
      <vt:lpstr>PowerPoint Presentation</vt:lpstr>
      <vt:lpstr>Looking at Design Complexity Structurally</vt:lpstr>
      <vt:lpstr>Design Dynamics</vt:lpstr>
      <vt:lpstr>Agenda</vt:lpstr>
      <vt:lpstr>Pattern Language</vt:lpstr>
      <vt:lpstr>11 Patterns of Dynamics </vt:lpstr>
      <vt:lpstr>Patterns of Dynamics – Situation  Outcome </vt:lpstr>
      <vt:lpstr>1. Co-Evolution of Problem-Solution “If you want to change something, you need to understand it, if you want to understand something you need to change it.” (Gravemeijer and Cobb 2006)</vt:lpstr>
      <vt:lpstr>1. Co-Evolution of Problem-Solution</vt:lpstr>
      <vt:lpstr>1. Co-Evolution of Problem-Solution</vt:lpstr>
      <vt:lpstr>2. Puzzle Solving “A problem well put is half solved.” (John Dewey, The Pattern of Inquiry)</vt:lpstr>
      <vt:lpstr>2. Puzzle Solving</vt:lpstr>
      <vt:lpstr>2. Puzzle Solving</vt:lpstr>
      <vt:lpstr>3. Solution Looking for a Problem “When humans possess a tool, they excel at finding new uses for it.” (Nye 2006)</vt:lpstr>
      <vt:lpstr>3. Solution Looking for a Problem</vt:lpstr>
      <vt:lpstr>3. Solution Looking for a Problem</vt:lpstr>
      <vt:lpstr>4. Pandora's Box “Everything we design has the potential not only to solve problems but also to create new ones.” (Lawson 2005)</vt:lpstr>
      <vt:lpstr>4. Pandora's Box</vt:lpstr>
      <vt:lpstr>4. Pandora's Box</vt:lpstr>
      <vt:lpstr>5. The Force Awakens “How can something seem so plausible at the time and so idiotic in retrospect?”(Bill Watterson, Calvin, and Hobbes)</vt:lpstr>
      <vt:lpstr>5. The Force Awakens</vt:lpstr>
      <vt:lpstr>5. The Force Awakens</vt:lpstr>
      <vt:lpstr>Patterns of Dynamics – Situation  Resources </vt:lpstr>
      <vt:lpstr>6. Your Design Is Your Reflection "Every contact leaves a trace." (Edmond Locard)</vt:lpstr>
      <vt:lpstr>6. Your Design Is Your Reflection</vt:lpstr>
      <vt:lpstr>6. Your Design Is Your Reflection</vt:lpstr>
      <vt:lpstr>7. You Are Reflection of Your Design “We are what we repeatedly do.” (Will Durant, The Story of Philosophy)</vt:lpstr>
      <vt:lpstr>7. You Are Reflection of Your Design</vt:lpstr>
      <vt:lpstr>7. You Are Reflection of Your Design</vt:lpstr>
      <vt:lpstr>8. Design-by-Buzzword “Projects that do not capitalize on new opportunities will generally find their products unable to compete.” Boehm and Bhuta (2008)</vt:lpstr>
      <vt:lpstr>8. Design-by-Buzzword</vt:lpstr>
      <vt:lpstr>8. Design-by-Buzzword</vt:lpstr>
      <vt:lpstr>Patterns of Dynamics – Resources  Outcome </vt:lpstr>
      <vt:lpstr>9. Conformity “When in Rome, do as the Roman’s do.”</vt:lpstr>
      <vt:lpstr>9. Conformity</vt:lpstr>
      <vt:lpstr>9. Conformity</vt:lpstr>
      <vt:lpstr>10. Commitment “It is a poor craftsman that blames his tools.”</vt:lpstr>
      <vt:lpstr>10. Commitment</vt:lpstr>
      <vt:lpstr>10. Commitment</vt:lpstr>
      <vt:lpstr>11. Cherry Picking “Do one thing and do it well.”</vt:lpstr>
      <vt:lpstr>11. Cherry Picking</vt:lpstr>
      <vt:lpstr>11. Cherry Picking</vt:lpstr>
      <vt:lpstr>11 Patterns of Dynamics </vt:lpstr>
      <vt:lpstr>Agenda</vt:lpstr>
      <vt:lpstr>The Moving Target Problem</vt:lpstr>
      <vt:lpstr>The Moving Target Problem</vt:lpstr>
      <vt:lpstr>Increasing Interconnectivity</vt:lpstr>
      <vt:lpstr>Increasing Interconnectivity</vt:lpstr>
      <vt:lpstr>Learning and Creativity</vt:lpstr>
      <vt:lpstr>Learning and Creativity</vt:lpstr>
      <vt:lpstr>Tacit Knowledge and Skills</vt:lpstr>
      <vt:lpstr>Tacit Knowledge and Skills</vt:lpstr>
      <vt:lpstr>Social Dynamics</vt:lpstr>
      <vt:lpstr>Social Dynamics</vt:lpstr>
      <vt:lpstr>Lack of Strong Principles, Theories, Laws</vt:lpstr>
      <vt:lpstr>Lack of Strong Principles, Theories, Laws</vt:lpstr>
      <vt:lpstr>Agenda</vt:lpstr>
      <vt:lpstr>Design Instability and Complexity = Design</vt:lpstr>
      <vt:lpstr>Joggling as a Metaphor for Design</vt:lpstr>
      <vt:lpstr>Design Dynamics Framework As a Tool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Instability </dc:title>
  <dc:creator>Zeljko Obrenovic</dc:creator>
  <cp:lastModifiedBy>Zeljko Obrenovic</cp:lastModifiedBy>
  <cp:revision>67</cp:revision>
  <cp:lastPrinted>2018-02-15T14:24:18Z</cp:lastPrinted>
  <dcterms:created xsi:type="dcterms:W3CDTF">2018-02-15T11:36:49Z</dcterms:created>
  <dcterms:modified xsi:type="dcterms:W3CDTF">2018-02-23T20:46:59Z</dcterms:modified>
</cp:coreProperties>
</file>